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499" r:id="rId2"/>
    <p:sldId id="408" r:id="rId3"/>
    <p:sldId id="455" r:id="rId4"/>
    <p:sldId id="496" r:id="rId5"/>
    <p:sldId id="489" r:id="rId6"/>
    <p:sldId id="490" r:id="rId7"/>
    <p:sldId id="498" r:id="rId8"/>
    <p:sldId id="492" r:id="rId9"/>
    <p:sldId id="497" r:id="rId10"/>
    <p:sldId id="493" r:id="rId11"/>
    <p:sldId id="494" r:id="rId12"/>
    <p:sldId id="484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00297A"/>
    <a:srgbClr val="CC9900"/>
    <a:srgbClr val="063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5" autoAdjust="0"/>
    <p:restoredTop sz="75857" autoAdjust="0"/>
  </p:normalViewPr>
  <p:slideViewPr>
    <p:cSldViewPr>
      <p:cViewPr varScale="1">
        <p:scale>
          <a:sx n="80" d="100"/>
          <a:sy n="80" d="100"/>
        </p:scale>
        <p:origin x="10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5CB25-57E6-4763-A120-3E73B0557123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3B057-978C-440E-AF72-4EC2DF354D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6900"/>
            <a:ext cx="8531226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906713"/>
            <a:ext cx="8531226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79500"/>
            <a:ext cx="41925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1962"/>
            <a:ext cx="4192588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9500"/>
            <a:ext cx="41941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1962"/>
            <a:ext cx="4194175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600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6"/>
            <a:ext cx="5562600" cy="21272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1"/>
            <a:ext cx="1143000" cy="2286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505200"/>
            <a:ext cx="4194048" cy="381000"/>
          </a:xfrm>
          <a:noFill/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886200"/>
            <a:ext cx="4194048" cy="25206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645152" y="3505200"/>
            <a:ext cx="4194048" cy="381000"/>
          </a:xfrm>
          <a:noFill/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645152" y="3886200"/>
            <a:ext cx="4194048" cy="25206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fld id="{FE36F029-BCEE-467C-9A4A-DDF87EC98E9D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DIFC - Dar Al Sharia Trainings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93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03300"/>
            <a:ext cx="8534400" cy="53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</p:sldLayoutIdLst>
  <p:transition spd="med">
    <p:dissolv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63188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91000"/>
            <a:ext cx="8915400" cy="1905000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ISLAMIC </a:t>
            </a:r>
            <a:r>
              <a:rPr lang="en-US" alt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LEASING </a:t>
            </a:r>
            <a: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FINANCE – IJARAH</a:t>
            </a:r>
            <a: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KNOWLEDGE </a:t>
            </a:r>
            <a: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SHARING </a:t>
            </a:r>
            <a:r>
              <a:rPr lang="en-US" alt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SESSION ON</a:t>
            </a:r>
            <a:r>
              <a:rPr lang="en-US" altLang="en-US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  </a:t>
            </a:r>
            <a: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sz="3200" dirty="0">
                <a:solidFill>
                  <a:srgbClr val="002164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IJARAH- MUNTAHIA BITTAMLEEK</a:t>
            </a:r>
            <a:r>
              <a:rPr lang="en-US" altLang="en-US" sz="3200" b="1" dirty="0" smtClean="0">
                <a:solidFill>
                  <a:srgbClr val="002164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 smtClean="0">
                <a:solidFill>
                  <a:srgbClr val="002164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altLang="en-US" sz="3200" dirty="0" smtClean="0">
              <a:solidFill>
                <a:srgbClr val="002164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Subtitle 1"/>
          <p:cNvSpPr>
            <a:spLocks noGrp="1"/>
          </p:cNvSpPr>
          <p:nvPr>
            <p:ph type="body" idx="1"/>
          </p:nvPr>
        </p:nvSpPr>
        <p:spPr>
          <a:xfrm>
            <a:off x="304800" y="2133601"/>
            <a:ext cx="8531226" cy="1905000"/>
          </a:xfrm>
        </p:spPr>
        <p:txBody>
          <a:bodyPr>
            <a:normAutofit fontScale="25000" lnSpcReduction="20000"/>
          </a:bodyPr>
          <a:lstStyle/>
          <a:p>
            <a:endParaRPr lang="en-US" altLang="en-US" sz="2400" b="1" dirty="0" smtClean="0"/>
          </a:p>
          <a:p>
            <a:pPr algn="ctr"/>
            <a:r>
              <a:rPr lang="en-US" altLang="en-US" sz="9600" b="1" dirty="0" smtClean="0">
                <a:solidFill>
                  <a:schemeClr val="tx1"/>
                </a:solidFill>
              </a:rPr>
              <a:t>Presented By:        </a:t>
            </a:r>
            <a:r>
              <a:rPr lang="en-US" altLang="en-US" sz="9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</a:t>
            </a:r>
          </a:p>
          <a:p>
            <a:pPr algn="ctr"/>
            <a:r>
              <a:rPr lang="en-US" altLang="en-US" sz="9600" b="1" dirty="0" smtClean="0">
                <a:solidFill>
                  <a:srgbClr val="063188"/>
                </a:solidFill>
              </a:rPr>
              <a:t>Sadaqat Khan,  </a:t>
            </a:r>
            <a:r>
              <a:rPr lang="fr-FR" altLang="en-US" sz="9600" b="1" dirty="0" smtClean="0">
                <a:solidFill>
                  <a:srgbClr val="063188"/>
                </a:solidFill>
                <a:cs typeface="Times New Roman" panose="02020603050405020304" pitchFamily="18" charset="0"/>
              </a:rPr>
              <a:t>Senior Exécutive VP</a:t>
            </a:r>
          </a:p>
          <a:p>
            <a:pPr algn="ctr" eaLnBrk="1" hangingPunct="1"/>
            <a:r>
              <a:rPr lang="fr-FR" altLang="en-US" sz="9600" b="1" dirty="0" smtClean="0">
                <a:solidFill>
                  <a:srgbClr val="063188"/>
                </a:solidFill>
                <a:cs typeface="Times New Roman" panose="02020603050405020304" pitchFamily="18" charset="0"/>
              </a:rPr>
              <a:t>Head of Sharia Advisory, Audit, Compliance &amp; Exécution </a:t>
            </a:r>
          </a:p>
          <a:p>
            <a:pPr algn="ctr" eaLnBrk="1" hangingPunct="1"/>
            <a:r>
              <a:rPr lang="en-US" altLang="en-US" sz="9600" b="1" dirty="0" smtClean="0">
                <a:solidFill>
                  <a:schemeClr val="accent6">
                    <a:lumMod val="75000"/>
                  </a:schemeClr>
                </a:solidFill>
              </a:rPr>
              <a:t>AlHuda Centre of Islamic Banking &amp; Economics (CIBE)</a:t>
            </a:r>
            <a:endParaRPr lang="fr-FR" altLang="en-US" sz="9600" b="1" dirty="0" smtClean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en-US" altLang="en-US" sz="2400" b="1" dirty="0" smtClean="0">
              <a:solidFill>
                <a:srgbClr val="00B050"/>
              </a:solidFill>
            </a:endParaRP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2550"/>
            <a:ext cx="2133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325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2188"/>
            <a:ext cx="4648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7897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55499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6500" b="1" u="sng" dirty="0"/>
              <a:t>Corporate Banking </a:t>
            </a:r>
            <a:r>
              <a:rPr lang="en-US" sz="6500" b="1" u="sng" dirty="0" smtClean="0"/>
              <a:t>Products</a:t>
            </a:r>
          </a:p>
          <a:p>
            <a:pPr marL="0" indent="0" algn="ctr">
              <a:buNone/>
            </a:pPr>
            <a:endParaRPr lang="en-US" sz="4000" b="1" u="sng" dirty="0"/>
          </a:p>
          <a:p>
            <a:r>
              <a:rPr lang="en-US" sz="5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– Healthcare / Medical Equipment </a:t>
            </a:r>
          </a:p>
          <a:p>
            <a:pPr marL="0" indent="0">
              <a:buNone/>
            </a:pPr>
            <a:r>
              <a:rPr lang="en-US" sz="5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5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 to healthcare industry for </a:t>
            </a:r>
            <a:r>
              <a:rPr lang="en-US" sz="5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Medical,    Dental &amp; diagnostic </a:t>
            </a:r>
            <a:r>
              <a:rPr lang="en-US" sz="5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 &amp; </a:t>
            </a:r>
            <a:r>
              <a:rPr lang="en-US" sz="5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Machineries: </a:t>
            </a:r>
            <a:endParaRPr lang="en-US" sz="5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5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X-rays / </a:t>
            </a:r>
            <a:r>
              <a:rPr lang="en-US" sz="5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Ctscane/MRIs </a:t>
            </a:r>
            <a:r>
              <a:rPr lang="en-US" sz="5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other Machines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Dental Chairs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</a:t>
            </a:r>
            <a:r>
              <a:rPr lang="en-US" sz="5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Medical Equipment</a:t>
            </a:r>
            <a:endParaRPr lang="en-US" sz="5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2800" b="1" dirty="0" smtClean="0"/>
              <a:t>    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8448595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55499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Corporate </a:t>
            </a:r>
            <a:r>
              <a:rPr lang="en-US" sz="45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Banking </a:t>
            </a:r>
            <a:r>
              <a:rPr lang="en-US" sz="45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Products</a:t>
            </a:r>
          </a:p>
          <a:p>
            <a:pPr marL="0" indent="0" algn="ctr">
              <a:buNone/>
            </a:pPr>
            <a:endParaRPr lang="en-US" sz="4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– </a:t>
            </a:r>
            <a:r>
              <a:rPr lang="en-US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Computer </a:t>
            </a:r>
            <a:r>
              <a:rPr lang="en-US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</a:t>
            </a:r>
            <a:endParaRPr lang="en-US" sz="4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4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</a:t>
            </a:r>
            <a:r>
              <a:rPr lang="en-US" sz="4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 for IT &amp; Computer </a:t>
            </a:r>
            <a:r>
              <a:rPr lang="en-US" sz="4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</a:t>
            </a:r>
          </a:p>
          <a:p>
            <a:pPr marL="1371600" lvl="2" indent="-571500">
              <a:buFont typeface="Wingdings" panose="05000000000000000000" pitchFamily="2" charset="2"/>
              <a:buChar char="Ø"/>
            </a:pPr>
            <a:r>
              <a:rPr lang="en-US" sz="4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System, hardware</a:t>
            </a:r>
          </a:p>
          <a:p>
            <a:pPr marL="1371600" lvl="2" indent="-571500">
              <a:buFont typeface="Wingdings" panose="05000000000000000000" pitchFamily="2" charset="2"/>
              <a:buChar char="Ø"/>
            </a:pPr>
            <a:r>
              <a:rPr lang="en-US" sz="4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Product </a:t>
            </a:r>
            <a:r>
              <a:rPr lang="en-US" sz="4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4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ystems</a:t>
            </a:r>
          </a:p>
          <a:p>
            <a:pPr marL="1371600" lvl="2" indent="-571500">
              <a:buFont typeface="Wingdings" panose="05000000000000000000" pitchFamily="2" charset="2"/>
              <a:buChar char="Ø"/>
            </a:pPr>
            <a:r>
              <a:rPr lang="en-US" sz="4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IT relating systems </a:t>
            </a:r>
          </a:p>
          <a:p>
            <a:pPr marL="1371600" lvl="2" indent="-571500">
              <a:buFont typeface="Wingdings" panose="05000000000000000000" pitchFamily="2" charset="2"/>
              <a:buChar char="Ø"/>
            </a:pPr>
            <a:r>
              <a:rPr lang="en-US" sz="4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Supporting Equipment</a:t>
            </a:r>
            <a:endParaRPr lang="en-US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571500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2800" b="1" dirty="0" smtClean="0"/>
              <a:t>    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2873331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447800"/>
            <a:ext cx="6934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Thank you 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for </a:t>
            </a:r>
            <a:r>
              <a:rPr lang="fr-F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your Attention</a:t>
            </a:r>
            <a:endParaRPr lang="en-US" sz="4000" b="1" dirty="0" smtClean="0"/>
          </a:p>
          <a:p>
            <a:pPr algn="ctr"/>
            <a:endParaRPr lang="en-US" altLang="en-US" sz="2000" b="1" dirty="0" smtClean="0"/>
          </a:p>
          <a:p>
            <a:pPr algn="ctr"/>
            <a:endParaRPr lang="en-US" altLang="en-US" sz="2000" b="1" dirty="0" smtClean="0"/>
          </a:p>
          <a:p>
            <a:pPr algn="ctr"/>
            <a:r>
              <a:rPr lang="en-US" altLang="en-US" sz="2000" b="1" dirty="0" smtClean="0"/>
              <a:t>Sadaqat </a:t>
            </a:r>
            <a:r>
              <a:rPr lang="en-US" altLang="en-US" sz="2000" b="1" dirty="0"/>
              <a:t>Khan,  </a:t>
            </a:r>
            <a:r>
              <a:rPr lang="fr-FR" altLang="en-US" sz="2000" b="1" dirty="0">
                <a:cs typeface="Times New Roman" panose="02020603050405020304" pitchFamily="18" charset="0"/>
              </a:rPr>
              <a:t>Senior Exécutive VP</a:t>
            </a:r>
          </a:p>
          <a:p>
            <a:pPr algn="ctr"/>
            <a:r>
              <a:rPr lang="fr-FR" altLang="en-US" b="1" dirty="0">
                <a:cs typeface="Times New Roman" panose="02020603050405020304" pitchFamily="18" charset="0"/>
              </a:rPr>
              <a:t>Head of Sharia Advisory, Audit, Compliance &amp; Exécution </a:t>
            </a:r>
          </a:p>
          <a:p>
            <a:pPr algn="ctr"/>
            <a:r>
              <a:rPr lang="en-US" altLang="en-US" b="1" dirty="0"/>
              <a:t>AlHuda Centre of Islamic Banking &amp; Economics (CIBE)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828800" y="3733799"/>
            <a:ext cx="6096000" cy="453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Authored by </a:t>
            </a:r>
            <a:r>
              <a:rPr lang="en-US" altLang="en-US" b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Sadaqatullah</a:t>
            </a:r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 Khan sadaqatg@hotmail.com </a:t>
            </a:r>
            <a:endParaRPr lang="en-US" altLang="en-US" b="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It is Not </a:t>
            </a:r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allowed to copy or use </a:t>
            </a:r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contents of this presentation without </a:t>
            </a:r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author's prior </a:t>
            </a:r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permission</a:t>
            </a:r>
            <a:endParaRPr lang="en-US" altLang="en-US" b="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061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347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>
              <a:defRPr/>
            </a:pPr>
            <a:fld id="{FE36F029-BCEE-467C-9A4A-DDF87EC98E9D}" type="slidenum">
              <a:rPr lang="ar-SA" smtClean="0"/>
              <a:pPr algn="ctr">
                <a:defRPr/>
              </a:pPr>
              <a:t>2</a:t>
            </a:fld>
            <a:endParaRPr lang="en-US" dirty="0"/>
          </a:p>
        </p:txBody>
      </p:sp>
      <p:sp>
        <p:nvSpPr>
          <p:cNvPr id="31" name="Left Arrow 30"/>
          <p:cNvSpPr/>
          <p:nvPr/>
        </p:nvSpPr>
        <p:spPr>
          <a:xfrm>
            <a:off x="4693185" y="1351215"/>
            <a:ext cx="4006514" cy="661489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Promise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Lease by Customer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3490" y="2055036"/>
            <a:ext cx="2217737" cy="1181362"/>
          </a:xfrm>
          <a:prstGeom prst="rect">
            <a:avLst/>
          </a:prstGeom>
          <a:solidFill>
            <a:srgbClr val="0029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IFI / Bank</a:t>
            </a:r>
            <a:endParaRPr lang="en-US" sz="2400" b="1" dirty="0"/>
          </a:p>
          <a:p>
            <a:pPr algn="ctr">
              <a:defRPr/>
            </a:pPr>
            <a:r>
              <a:rPr lang="en-US" sz="2400" b="1" dirty="0"/>
              <a:t>(Lessor)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566099" y="2099763"/>
            <a:ext cx="2133600" cy="11813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Customer</a:t>
            </a:r>
            <a:endParaRPr lang="en-US" sz="2400" b="1" dirty="0"/>
          </a:p>
          <a:p>
            <a:pPr algn="ctr">
              <a:defRPr/>
            </a:pPr>
            <a:r>
              <a:rPr lang="en-US" sz="2400" b="1" dirty="0"/>
              <a:t>(Lessee)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763589" y="4431504"/>
            <a:ext cx="2400673" cy="1207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Seller of Asset</a:t>
            </a:r>
            <a:endParaRPr lang="en-US" sz="2400" b="1" dirty="0"/>
          </a:p>
        </p:txBody>
      </p:sp>
      <p:cxnSp>
        <p:nvCxnSpPr>
          <p:cNvPr id="19" name="Elbow Connector 18"/>
          <p:cNvCxnSpPr/>
          <p:nvPr/>
        </p:nvCxnSpPr>
        <p:spPr bwMode="auto">
          <a:xfrm rot="10800000">
            <a:off x="1790326" y="3288304"/>
            <a:ext cx="1973263" cy="1943100"/>
          </a:xfrm>
          <a:prstGeom prst="bentConnector2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>
            <a:off x="2774308" y="2317715"/>
            <a:ext cx="3733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 bwMode="auto">
          <a:xfrm>
            <a:off x="1990684" y="3389145"/>
            <a:ext cx="2328863" cy="1010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Purchase of Asset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601779" y="2333555"/>
            <a:ext cx="2182813" cy="283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Lease </a:t>
            </a:r>
            <a:r>
              <a:rPr lang="en-US" b="1" dirty="0">
                <a:solidFill>
                  <a:schemeClr val="tx1"/>
                </a:solidFill>
              </a:rPr>
              <a:t>Agreement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996094" y="4056749"/>
            <a:ext cx="1905000" cy="189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Payment </a:t>
            </a:r>
            <a:r>
              <a:rPr lang="en-US" b="1" dirty="0">
                <a:solidFill>
                  <a:schemeClr val="tx1"/>
                </a:solidFill>
              </a:rPr>
              <a:t>of Price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723188" y="2892158"/>
            <a:ext cx="3733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3048001" y="3048218"/>
            <a:ext cx="3518098" cy="313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Payment </a:t>
            </a:r>
            <a:r>
              <a:rPr lang="en-US" b="1" dirty="0">
                <a:solidFill>
                  <a:schemeClr val="tx1"/>
                </a:solidFill>
              </a:rPr>
              <a:t>of Lease </a:t>
            </a:r>
            <a:r>
              <a:rPr lang="en-US" b="1" dirty="0" smtClean="0">
                <a:solidFill>
                  <a:schemeClr val="tx1"/>
                </a:solidFill>
              </a:rPr>
              <a:t>Rental by Lessee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453490" y="1275808"/>
            <a:ext cx="3963461" cy="70256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Transfer of assets to customer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at the end of Lease Period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01430" y="1471258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1</a:t>
            </a:r>
            <a:endParaRPr lang="en-US" sz="1100" b="1" dirty="0"/>
          </a:p>
        </p:txBody>
      </p:sp>
      <p:sp>
        <p:nvSpPr>
          <p:cNvPr id="27" name="Rectangle 26"/>
          <p:cNvSpPr/>
          <p:nvPr/>
        </p:nvSpPr>
        <p:spPr>
          <a:xfrm>
            <a:off x="3844925" y="1466115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5</a:t>
            </a:r>
            <a:endParaRPr lang="en-US" sz="1100" b="1" dirty="0"/>
          </a:p>
        </p:txBody>
      </p:sp>
      <p:sp>
        <p:nvSpPr>
          <p:cNvPr id="28" name="Rectangle 27"/>
          <p:cNvSpPr/>
          <p:nvPr/>
        </p:nvSpPr>
        <p:spPr>
          <a:xfrm>
            <a:off x="5699288" y="2203415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3</a:t>
            </a:r>
            <a:endParaRPr lang="en-US" sz="1100" b="1" dirty="0"/>
          </a:p>
        </p:txBody>
      </p:sp>
      <p:sp>
        <p:nvSpPr>
          <p:cNvPr id="29" name="Rectangle 28"/>
          <p:cNvSpPr/>
          <p:nvPr/>
        </p:nvSpPr>
        <p:spPr>
          <a:xfrm>
            <a:off x="3452734" y="2771896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4</a:t>
            </a:r>
            <a:endParaRPr lang="en-US" sz="1100" b="1" dirty="0"/>
          </a:p>
        </p:txBody>
      </p:sp>
      <p:sp>
        <p:nvSpPr>
          <p:cNvPr id="30" name="Rectangle 29"/>
          <p:cNvSpPr/>
          <p:nvPr/>
        </p:nvSpPr>
        <p:spPr>
          <a:xfrm>
            <a:off x="1698212" y="4874752"/>
            <a:ext cx="288483" cy="3566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2</a:t>
            </a:r>
            <a:endParaRPr lang="en-US" sz="1100" b="1" dirty="0"/>
          </a:p>
        </p:txBody>
      </p:sp>
      <p:sp>
        <p:nvSpPr>
          <p:cNvPr id="39" name="Rectangle 38"/>
          <p:cNvSpPr/>
          <p:nvPr/>
        </p:nvSpPr>
        <p:spPr>
          <a:xfrm>
            <a:off x="0" y="13122"/>
            <a:ext cx="9144000" cy="7871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Islamic leasing – Ijarah Product structure &amp; Process flow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5548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25" grpId="0"/>
      <p:bldP spid="35" grpId="0"/>
      <p:bldP spid="37" grpId="0"/>
      <p:bldP spid="21" grpId="0" animBg="1"/>
      <p:bldP spid="23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/>
              <a:t>Shariah</a:t>
            </a:r>
            <a:r>
              <a:rPr lang="en-US" sz="3200" dirty="0"/>
              <a:t> Compliant Product Structure &amp; Process flow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Provided the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activities &amp; use of asset is not prohibited by </a:t>
            </a:r>
            <a:r>
              <a:rPr lang="en-US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Promise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Lease signed by the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 of Asset by the Bank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 Payment of price along with Delivery and possession (Ownership) of the assets by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IFI/Bank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of Lease Agreement: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Between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IFI /Bank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Customer for agreed Lease Period &amp; Rental terms.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Payment of Rentals by Customer to Bank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During the lease term, includes Fixed &amp; Variable Rental, as agreed.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 of Asset ownership to Customer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At the end lease period by way of sale or gift deed.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8745916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</a:t>
            </a:r>
            <a:r>
              <a:rPr lang="en-US" sz="3200" dirty="0">
                <a:solidFill>
                  <a:srgbClr val="FF0000"/>
                </a:solidFill>
              </a:rPr>
              <a:t> Process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/>
          </a:p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Products for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Corporate Banking Clients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Real Estate /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Ijarah – Plants &amp; Machineries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– Transportation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– Healthcare / Medical Equipment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Syndication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Sukuk</a:t>
            </a: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055914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/>
          </a:p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Products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Consumer / Retail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Banking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Clients</a:t>
            </a:r>
            <a:endParaRPr lang="en-US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 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</a:t>
            </a:r>
          </a:p>
          <a:p>
            <a:pPr marL="0" indent="0">
              <a:buNone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 Financing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Education/Health/Travel/Rental etc.)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5611578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Corporate Banking Products</a:t>
            </a: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- Real Estate /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</a:t>
            </a:r>
          </a:p>
          <a:p>
            <a:pPr marL="0" indent="0">
              <a:buNone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 against Real Estate / Properties: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Plots of Land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Warehouses / Showrooms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Offices / Villas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Commercial properties</a:t>
            </a:r>
          </a:p>
          <a:p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7553461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7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Corporate Banking </a:t>
            </a:r>
            <a:r>
              <a:rPr lang="en-US" sz="7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Products</a:t>
            </a:r>
          </a:p>
          <a:p>
            <a:pPr marL="0" indent="0" algn="ctr">
              <a:buNone/>
            </a:pPr>
            <a:endParaRPr lang="en-US" sz="7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- Plants &amp; Machineries</a:t>
            </a:r>
            <a:r>
              <a:rPr lang="en-US" sz="8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8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</a:t>
            </a: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Generation Plants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Cooling Plants </a:t>
            </a: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/Air-conditioning Plants</a:t>
            </a:r>
            <a:endParaRPr lang="en-US" sz="6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Constructions Industry Machineries &amp; Equipment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 Plants &amp; Printing Machinery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Agricultural Machinery &amp; Equipment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Field </a:t>
            </a: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Mining</a:t>
            </a: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Machinery &amp; Equipment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5653559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55499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800" b="1" u="sng" dirty="0"/>
              <a:t>Corporate Banking </a:t>
            </a:r>
            <a:r>
              <a:rPr lang="en-US" sz="5800" b="1" u="sng" dirty="0" smtClean="0"/>
              <a:t>Products</a:t>
            </a:r>
          </a:p>
          <a:p>
            <a:pPr marL="0" indent="0" algn="ctr">
              <a:buNone/>
            </a:pPr>
            <a:endParaRPr lang="en-US" sz="4000" b="1" u="sng" dirty="0"/>
          </a:p>
          <a:p>
            <a:r>
              <a:rPr lang="en-US" sz="5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– Transportation</a:t>
            </a:r>
            <a:endParaRPr lang="en-US" sz="5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financing </a:t>
            </a:r>
            <a:r>
              <a:rPr lang="en-US" sz="5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 “Transportation” 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5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 </a:t>
            </a:r>
            <a:r>
              <a:rPr lang="en-US" sz="5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/Sea </a:t>
            </a:r>
            <a:r>
              <a:rPr lang="en-US" sz="5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Air )</a:t>
            </a:r>
            <a:endParaRPr lang="en-US" sz="5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Commercial Car Fleet,</a:t>
            </a:r>
            <a:endParaRPr lang="en-US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Commercial Heavy Vehicle /Trucks </a:t>
            </a:r>
            <a:r>
              <a:rPr lang="en-US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/Busses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Railways </a:t>
            </a:r>
            <a:r>
              <a:rPr lang="en-US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Metro</a:t>
            </a:r>
            <a:endParaRPr lang="en-US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Shipping Vessels/Cruise/ Ferryboats </a:t>
            </a:r>
            <a:r>
              <a:rPr lang="en-US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etc.,</a:t>
            </a:r>
            <a:endParaRPr lang="en-US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Aircrafts </a:t>
            </a:r>
            <a:endParaRPr lang="en-US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2800" b="1" dirty="0" smtClean="0"/>
              <a:t>    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660690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Applications of Ijarah Process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54737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u="sng" dirty="0"/>
              <a:t>Corporate Banking </a:t>
            </a:r>
            <a:r>
              <a:rPr lang="en-US" sz="4000" b="1" u="sng" dirty="0" smtClean="0"/>
              <a:t>Products</a:t>
            </a:r>
            <a:endParaRPr lang="en-US" sz="4000" b="1" u="sng" dirty="0"/>
          </a:p>
          <a:p>
            <a:r>
              <a:rPr lang="en-US" sz="3600" b="1" dirty="0" smtClean="0"/>
              <a:t>Ijarah – Syndication</a:t>
            </a:r>
            <a:r>
              <a:rPr lang="en-US" sz="3600" dirty="0" smtClean="0"/>
              <a:t> </a:t>
            </a:r>
            <a:r>
              <a:rPr lang="en-US" sz="3600" b="1" dirty="0" smtClean="0"/>
              <a:t>Financing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 agent (IFI/Islamic bank) pools the investment of different IFIs into a huge collection.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pool funds to Purchase in Ijarah Asset.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Leasing to the customer on agreed Rental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 of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Rental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Income amongst stakeholders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flow remains the same as for Corporate Ijarah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3110577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6863</TotalTime>
  <Words>563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Bell MT</vt:lpstr>
      <vt:lpstr>Calibri</vt:lpstr>
      <vt:lpstr>Century Gothic</vt:lpstr>
      <vt:lpstr>Tahoma</vt:lpstr>
      <vt:lpstr>Times New Roman</vt:lpstr>
      <vt:lpstr>Verdana</vt:lpstr>
      <vt:lpstr>Wingdings</vt:lpstr>
      <vt:lpstr>Office Theme</vt:lpstr>
      <vt:lpstr>ISLAMIC LEASING FINANCE – IJARAH  KNOWLEDGE  SHARING SESSION ON             IJARAH- MUNTAHIA BITTAMLEEK </vt:lpstr>
      <vt:lpstr> </vt:lpstr>
      <vt:lpstr>Shariah Compliant Product Structure &amp; Process flow</vt:lpstr>
      <vt:lpstr>Applications of Ijarah Process</vt:lpstr>
      <vt:lpstr>Applications of Ijarah Process</vt:lpstr>
      <vt:lpstr>Applications of Ijarah Process</vt:lpstr>
      <vt:lpstr>Applications of Ijarah Process</vt:lpstr>
      <vt:lpstr>Applications of Ijarah Process</vt:lpstr>
      <vt:lpstr>Applications of Ijarah Process</vt:lpstr>
      <vt:lpstr>Applications of Ijarah Process</vt:lpstr>
      <vt:lpstr>Applications of Ijarah Process</vt:lpstr>
      <vt:lpstr>PowerPoint Presentation</vt:lpstr>
    </vt:vector>
  </TitlesOfParts>
  <Company>Dubai Islamic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Capital Markets Products (Sukuk) and Issues in Sukuk Documentation</dc:title>
  <dc:creator>Ammar Ahmed</dc:creator>
  <cp:lastModifiedBy>Sadaqat Khan</cp:lastModifiedBy>
  <cp:revision>665</cp:revision>
  <dcterms:created xsi:type="dcterms:W3CDTF">2010-12-04T15:03:56Z</dcterms:created>
  <dcterms:modified xsi:type="dcterms:W3CDTF">2019-10-13T16:44:07Z</dcterms:modified>
</cp:coreProperties>
</file>